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badi" panose="020B0604020104020204" pitchFamily="34" charset="0"/>
      <p:regular r:id="rId7"/>
    </p:embeddedFont>
    <p:embeddedFont>
      <p:font typeface="Agrandir Bold" panose="020B0604020202020204" charset="0"/>
      <p:regular r:id="rId8"/>
    </p:embeddedFont>
    <p:embeddedFont>
      <p:font typeface="Aldhabi" panose="01000000000000000000" pitchFamily="2" charset="-78"/>
      <p:regular r:id="rId9"/>
    </p:embeddedFont>
    <p:embeddedFont>
      <p:font typeface="Amasis MT Pro Black" panose="02040A04050005020304" pitchFamily="18" charset="0"/>
      <p:bold r:id="rId10"/>
      <p:boldItalic r:id="rId11"/>
    </p:embeddedFont>
    <p:embeddedFont>
      <p:font typeface="Stencil" panose="040409050D0802020404" pitchFamily="8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4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032806" y="-4472894"/>
            <a:ext cx="11073162" cy="19437226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36730" r="-68001" b="-5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50449">
            <a:off x="4100564" y="7984250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841407">
            <a:off x="7527446" y="7122234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376478">
            <a:off x="1156889" y="8300709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133034">
            <a:off x="12366553" y="5549241"/>
            <a:ext cx="1003583" cy="2703918"/>
          </a:xfrm>
          <a:custGeom>
            <a:avLst/>
            <a:gdLst/>
            <a:ahLst/>
            <a:cxnLst/>
            <a:rect l="l" t="t" r="r" b="b"/>
            <a:pathLst>
              <a:path w="1338110" h="3605224">
                <a:moveTo>
                  <a:pt x="0" y="0"/>
                </a:moveTo>
                <a:lnTo>
                  <a:pt x="1338109" y="0"/>
                </a:lnTo>
                <a:lnTo>
                  <a:pt x="1338109" y="3605224"/>
                </a:lnTo>
                <a:lnTo>
                  <a:pt x="0" y="360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99" r="-117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-1526086" y="2209505"/>
            <a:ext cx="1034126" cy="5286265"/>
          </a:xfrm>
          <a:custGeom>
            <a:avLst/>
            <a:gdLst/>
            <a:ahLst/>
            <a:cxnLst/>
            <a:rect l="l" t="t" r="r" b="b"/>
            <a:pathLst>
              <a:path w="1034126" h="5286265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832559">
            <a:off x="18724672" y="2474201"/>
            <a:ext cx="930563" cy="4756873"/>
          </a:xfrm>
          <a:custGeom>
            <a:avLst/>
            <a:gdLst/>
            <a:ahLst/>
            <a:cxnLst/>
            <a:rect l="l" t="t" r="r" b="b"/>
            <a:pathLst>
              <a:path w="930563" h="475687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430828">
            <a:off x="-2800176" y="-4554003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3902167" flipH="1">
            <a:off x="13786715" y="-4813126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435159" y="495467"/>
            <a:ext cx="10171641" cy="263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FFFFFF"/>
                </a:solidFill>
                <a:latin typeface="Stencil" panose="040409050D0802020404" pitchFamily="82" charset="0"/>
                <a:ea typeface="TC Milo"/>
                <a:cs typeface="Times New Roman" panose="02020603050405020304" pitchFamily="18" charset="0"/>
                <a:sym typeface="TC Milo"/>
              </a:rPr>
              <a:t>ANALISIS PENGELUARAN PELANGGAN WHOLESHALE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39947" y="3561999"/>
            <a:ext cx="7199414" cy="222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 b="1" dirty="0" err="1">
                <a:solidFill>
                  <a:schemeClr val="bg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Tujuan</a:t>
            </a:r>
            <a:r>
              <a:rPr lang="en-US" sz="4246" b="1" dirty="0">
                <a:solidFill>
                  <a:schemeClr val="bg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 : </a:t>
            </a:r>
            <a:r>
              <a:rPr lang="en-US" sz="4246" b="1" dirty="0" err="1">
                <a:solidFill>
                  <a:schemeClr val="bg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mengidentifikasi</a:t>
            </a:r>
            <a:r>
              <a:rPr lang="en-US" sz="4246" b="1" dirty="0">
                <a:solidFill>
                  <a:schemeClr val="bg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4246" b="1" dirty="0" err="1">
                <a:solidFill>
                  <a:schemeClr val="bg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produk</a:t>
            </a:r>
            <a:r>
              <a:rPr lang="en-US" sz="4246" b="1" dirty="0">
                <a:solidFill>
                  <a:schemeClr val="bg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 di pasar </a:t>
            </a:r>
            <a:r>
              <a:rPr lang="en-US" sz="4246" b="1" dirty="0" err="1">
                <a:solidFill>
                  <a:schemeClr val="bg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serta</a:t>
            </a:r>
            <a:r>
              <a:rPr lang="en-US" sz="4246" b="1" dirty="0">
                <a:solidFill>
                  <a:schemeClr val="bg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 target </a:t>
            </a:r>
            <a:r>
              <a:rPr lang="en-US" sz="4246" b="1" dirty="0" err="1">
                <a:solidFill>
                  <a:schemeClr val="bg1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pemasaran</a:t>
            </a:r>
            <a:endParaRPr lang="en-US" sz="4246" b="1" dirty="0">
              <a:solidFill>
                <a:schemeClr val="bg1">
                  <a:lumMod val="75000"/>
                </a:schemeClr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7434" r="-5568" b="-168461"/>
            </a:stretch>
          </a:blipFill>
        </p:spPr>
        <p:txBody>
          <a:bodyPr/>
          <a:lstStyle/>
          <a:p>
            <a:r>
              <a:rPr lang="en-US" dirty="0" err="1"/>
              <a:t>hh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690973" y="-226450"/>
            <a:ext cx="4006652" cy="11284828"/>
          </a:xfrm>
          <a:custGeom>
            <a:avLst/>
            <a:gdLst/>
            <a:ahLst/>
            <a:cxnLst/>
            <a:rect l="l" t="t" r="r" b="b"/>
            <a:pathLst>
              <a:path w="4006652" h="11284828">
                <a:moveTo>
                  <a:pt x="0" y="0"/>
                </a:moveTo>
                <a:lnTo>
                  <a:pt x="4006652" y="0"/>
                </a:lnTo>
                <a:lnTo>
                  <a:pt x="4006652" y="11284828"/>
                </a:lnTo>
                <a:lnTo>
                  <a:pt x="0" y="1128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636" b="-183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4850400" y="-419729"/>
            <a:ext cx="3979438" cy="10900800"/>
          </a:xfrm>
          <a:custGeom>
            <a:avLst/>
            <a:gdLst/>
            <a:ahLst/>
            <a:cxnLst/>
            <a:rect l="l" t="t" r="r" b="b"/>
            <a:pathLst>
              <a:path w="3979438" h="10900800">
                <a:moveTo>
                  <a:pt x="0" y="0"/>
                </a:moveTo>
                <a:lnTo>
                  <a:pt x="3979437" y="0"/>
                </a:lnTo>
                <a:lnTo>
                  <a:pt x="3979437" y="10900800"/>
                </a:lnTo>
                <a:lnTo>
                  <a:pt x="0" y="1090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542" b="-224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013322">
            <a:off x="-7215104" y="671187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2" y="0"/>
                </a:lnTo>
                <a:lnTo>
                  <a:pt x="10900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786677">
            <a:off x="14756920" y="1066095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V="1">
            <a:off x="1701762" y="1192462"/>
            <a:ext cx="716890" cy="7596187"/>
          </a:xfrm>
          <a:custGeom>
            <a:avLst/>
            <a:gdLst/>
            <a:ahLst/>
            <a:cxnLst/>
            <a:rect l="l" t="t" r="r" b="b"/>
            <a:pathLst>
              <a:path w="716890" h="7596187">
                <a:moveTo>
                  <a:pt x="0" y="7596187"/>
                </a:moveTo>
                <a:lnTo>
                  <a:pt x="716890" y="7596187"/>
                </a:lnTo>
                <a:lnTo>
                  <a:pt x="716890" y="0"/>
                </a:lnTo>
                <a:lnTo>
                  <a:pt x="0" y="0"/>
                </a:lnTo>
                <a:lnTo>
                  <a:pt x="0" y="7596187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 flipV="1">
            <a:off x="16047629" y="1670863"/>
            <a:ext cx="716890" cy="7596187"/>
          </a:xfrm>
          <a:custGeom>
            <a:avLst/>
            <a:gdLst/>
            <a:ahLst/>
            <a:cxnLst/>
            <a:rect l="l" t="t" r="r" b="b"/>
            <a:pathLst>
              <a:path w="716890" h="7596187">
                <a:moveTo>
                  <a:pt x="0" y="7596187"/>
                </a:moveTo>
                <a:lnTo>
                  <a:pt x="716890" y="7596187"/>
                </a:lnTo>
                <a:lnTo>
                  <a:pt x="716890" y="0"/>
                </a:lnTo>
                <a:lnTo>
                  <a:pt x="0" y="0"/>
                </a:lnTo>
                <a:lnTo>
                  <a:pt x="0" y="7596187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078235">
            <a:off x="3628341" y="5701303"/>
            <a:ext cx="1121854" cy="3001617"/>
          </a:xfrm>
          <a:custGeom>
            <a:avLst/>
            <a:gdLst/>
            <a:ahLst/>
            <a:cxnLst/>
            <a:rect l="l" t="t" r="r" b="b"/>
            <a:pathLst>
              <a:path w="1121854" h="3001617">
                <a:moveTo>
                  <a:pt x="0" y="0"/>
                </a:moveTo>
                <a:lnTo>
                  <a:pt x="1121854" y="0"/>
                </a:lnTo>
                <a:lnTo>
                  <a:pt x="1121854" y="3001617"/>
                </a:lnTo>
                <a:lnTo>
                  <a:pt x="0" y="3001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5078235">
            <a:off x="7959485" y="5578393"/>
            <a:ext cx="1070495" cy="2864200"/>
          </a:xfrm>
          <a:custGeom>
            <a:avLst/>
            <a:gdLst/>
            <a:ahLst/>
            <a:cxnLst/>
            <a:rect l="l" t="t" r="r" b="b"/>
            <a:pathLst>
              <a:path w="1070495" h="2864200">
                <a:moveTo>
                  <a:pt x="0" y="0"/>
                </a:moveTo>
                <a:lnTo>
                  <a:pt x="1070495" y="0"/>
                </a:lnTo>
                <a:lnTo>
                  <a:pt x="1070495" y="2864200"/>
                </a:lnTo>
                <a:lnTo>
                  <a:pt x="0" y="2864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5078235">
            <a:off x="12033389" y="5761337"/>
            <a:ext cx="1002387" cy="2591600"/>
          </a:xfrm>
          <a:custGeom>
            <a:avLst/>
            <a:gdLst/>
            <a:ahLst/>
            <a:cxnLst/>
            <a:rect l="l" t="t" r="r" b="b"/>
            <a:pathLst>
              <a:path w="1002387" h="2591600">
                <a:moveTo>
                  <a:pt x="0" y="0"/>
                </a:moveTo>
                <a:lnTo>
                  <a:pt x="1002386" y="0"/>
                </a:lnTo>
                <a:lnTo>
                  <a:pt x="1002386" y="2591600"/>
                </a:lnTo>
                <a:lnTo>
                  <a:pt x="0" y="259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879" t="-726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4391555" y="948242"/>
            <a:ext cx="9504890" cy="120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6000" dirty="0" err="1">
                <a:solidFill>
                  <a:srgbClr val="FFFFFF"/>
                </a:solidFill>
                <a:latin typeface="Stencil" panose="040409050D0802020404" pitchFamily="82" charset="0"/>
                <a:ea typeface="TC Milo"/>
                <a:cs typeface="TC Milo"/>
                <a:sym typeface="TC Milo"/>
              </a:rPr>
              <a:t>Ringkasan</a:t>
            </a:r>
            <a:r>
              <a:rPr lang="en-US" sz="10400" dirty="0">
                <a:solidFill>
                  <a:srgbClr val="FFFFFF"/>
                </a:solidFill>
                <a:latin typeface="Stencil" panose="040409050D0802020404" pitchFamily="82" charset="0"/>
                <a:ea typeface="TC Milo"/>
                <a:cs typeface="TC Milo"/>
                <a:sym typeface="TC Milo"/>
              </a:rPr>
              <a:t>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FBD9E1-0D78-46D8-6BC4-1FA1C1CACF65}"/>
              </a:ext>
            </a:extLst>
          </p:cNvPr>
          <p:cNvSpPr txBox="1"/>
          <p:nvPr/>
        </p:nvSpPr>
        <p:spPr>
          <a:xfrm>
            <a:off x="4411520" y="2594293"/>
            <a:ext cx="89154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Mencoba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menganalisis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data yang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berjudul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WHOSHALE Customer data.csv yang mana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ini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digunakan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mengetahui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distribusi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, wilayah, region,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serta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banyaknya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pengeluaran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pada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setiap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masing-masing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kategori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serta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pengeluaran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tertinggi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. Lalu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menghitung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rerata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pengeluaran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pada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setiap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kategori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. </a:t>
            </a:r>
          </a:p>
          <a:p>
            <a:endParaRPr lang="en-US" sz="2800" dirty="0">
              <a:solidFill>
                <a:schemeClr val="bg1"/>
              </a:solidFill>
              <a:latin typeface="Amasis MT Pro Black" panose="020F05020202040302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Langkah :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Tabel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utama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pada excel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kemudian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di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blok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lalu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dijadikan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pivot table pada sheet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baru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, pada sheet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baru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tersebut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baru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kita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menghitung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grafik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serta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menampilkan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pivot pada table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utama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. Di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sheet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baru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itu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berisikan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pengeluaran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pelanggan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, dan diagram </a:t>
            </a:r>
            <a:r>
              <a:rPr lang="en-US" sz="2800" dirty="0" err="1">
                <a:solidFill>
                  <a:schemeClr val="bg1"/>
                </a:solidFill>
                <a:latin typeface="Amasis MT Pro Black" panose="020F0502020204030204" pitchFamily="18" charset="0"/>
              </a:rPr>
              <a:t>segmentasi</a:t>
            </a:r>
            <a:r>
              <a:rPr lang="en-US" sz="2800" dirty="0">
                <a:solidFill>
                  <a:schemeClr val="bg1"/>
                </a:solidFill>
                <a:latin typeface="Amasis MT Pro Black" panose="020F0502020204030204" pitchFamily="18" charset="0"/>
              </a:rPr>
              <a:t>)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276580" y="-4724419"/>
            <a:ext cx="12115839" cy="17907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70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162646" y="-1521680"/>
            <a:ext cx="9504890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7200" dirty="0">
                <a:solidFill>
                  <a:schemeClr val="bg1"/>
                </a:solidFill>
                <a:latin typeface="Stencil" panose="040409050D0802020404" pitchFamily="82" charset="0"/>
                <a:ea typeface="TC Milo"/>
                <a:cs typeface="TC Milo"/>
                <a:sym typeface="TC Milo"/>
              </a:rPr>
              <a:t>GRAFIK PENGELUARAN PELANGGAN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D0AF109-68E1-A11E-07F9-4DD1C2B6C0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25630"/>
              </p:ext>
            </p:extLst>
          </p:nvPr>
        </p:nvGraphicFramePr>
        <p:xfrm>
          <a:off x="1943099" y="2476798"/>
          <a:ext cx="14401801" cy="651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81398" imgH="2752541" progId="Excel.Sheet.12">
                  <p:embed/>
                </p:oleObj>
              </mc:Choice>
              <mc:Fallback>
                <p:oleObj name="Worksheet" r:id="rId4" imgW="4581398" imgH="27525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3099" y="2476798"/>
                        <a:ext cx="14401801" cy="651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811508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070492" y="258094"/>
            <a:ext cx="9504890" cy="230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8000" dirty="0">
                <a:solidFill>
                  <a:schemeClr val="bg1"/>
                </a:solidFill>
                <a:latin typeface="Stencil" panose="040409050D0802020404" pitchFamily="82" charset="0"/>
                <a:ea typeface="TC Milo"/>
                <a:cs typeface="TC Milo"/>
                <a:sym typeface="TC Milo"/>
              </a:rPr>
              <a:t>DIAGRAM SEGMENTASI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29972" y="5000625"/>
            <a:ext cx="4893191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3124FA7A-CABA-6600-D7D5-6C6221C15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928716"/>
              </p:ext>
            </p:extLst>
          </p:nvPr>
        </p:nvGraphicFramePr>
        <p:xfrm>
          <a:off x="609601" y="3162300"/>
          <a:ext cx="8000999" cy="4571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842974" imgH="2741725" progId="Excel.Sheet.12">
                  <p:embed/>
                </p:oleObj>
              </mc:Choice>
              <mc:Fallback>
                <p:oleObj name="Worksheet" r:id="rId3" imgW="5842974" imgH="27417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1" y="3162300"/>
                        <a:ext cx="8000999" cy="4571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44471A76-C53B-19E1-C934-0935BF4C57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09219"/>
              </p:ext>
            </p:extLst>
          </p:nvPr>
        </p:nvGraphicFramePr>
        <p:xfrm>
          <a:off x="9887704" y="3086100"/>
          <a:ext cx="7485896" cy="464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93441" imgH="2741725" progId="Excel.Sheet.12">
                  <p:embed/>
                </p:oleObj>
              </mc:Choice>
              <mc:Fallback>
                <p:oleObj name="Worksheet" r:id="rId5" imgW="5093441" imgH="27417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87704" y="3086100"/>
                        <a:ext cx="7485896" cy="464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AB37A07-C02F-A2D0-2891-DAD9753CCDFB}"/>
              </a:ext>
            </a:extLst>
          </p:cNvPr>
          <p:cNvSpPr txBox="1"/>
          <p:nvPr/>
        </p:nvSpPr>
        <p:spPr>
          <a:xfrm>
            <a:off x="1676400" y="2538982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DIAGRAM BERDASARKAN SALURAN DISTRIBUSI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34E93F-D9EF-C9A8-8106-C87CCCEB0582}"/>
              </a:ext>
            </a:extLst>
          </p:cNvPr>
          <p:cNvSpPr txBox="1"/>
          <p:nvPr/>
        </p:nvSpPr>
        <p:spPr>
          <a:xfrm>
            <a:off x="11803284" y="2538982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DIAGRAM BERDASARKAN REGION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79494">
            <a:off x="-1261156" y="-3051837"/>
            <a:ext cx="20810311" cy="16390673"/>
          </a:xfrm>
          <a:custGeom>
            <a:avLst/>
            <a:gdLst/>
            <a:ahLst/>
            <a:cxnLst/>
            <a:rect l="l" t="t" r="r" b="b"/>
            <a:pathLst>
              <a:path w="20810311" h="16390673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33800" y="1064077"/>
            <a:ext cx="11582400" cy="3026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Grafik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pelanggan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yaitu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“fresh”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menjadi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 yang paling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banyak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terjual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, dan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segemntasi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region,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itu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menjadi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pengeluaran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terbanyak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.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Sedangkan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segmentasi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“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chanel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” 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Horeca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itu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yg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menjadi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pengeluaran</a:t>
            </a:r>
            <a:r>
              <a:rPr lang="en-US" sz="6000" b="1" dirty="0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terbanyak</a:t>
            </a:r>
            <a:r>
              <a:rPr lang="en-US" sz="6000" b="1" dirty="0">
                <a:solidFill>
                  <a:srgbClr val="AA8E6B"/>
                </a:solidFill>
                <a:latin typeface="Aldhabi" panose="020F0502020204030204" pitchFamily="2" charset="-78"/>
                <a:ea typeface="Agrandir Bold"/>
                <a:cs typeface="Aldhabi" panose="020F0502020204030204" pitchFamily="2" charset="-78"/>
                <a:sym typeface="Agrandir Bold"/>
              </a:rPr>
              <a:t>.</a:t>
            </a:r>
            <a:endParaRPr lang="en-US" sz="6000" b="1" dirty="0">
              <a:solidFill>
                <a:schemeClr val="bg1"/>
              </a:solidFill>
              <a:latin typeface="Aldhabi" panose="020F0502020204030204" pitchFamily="2" charset="-78"/>
              <a:ea typeface="Agrandir Bold"/>
              <a:cs typeface="Aldhabi" panose="020F0502020204030204" pitchFamily="2" charset="-78"/>
              <a:sym typeface="Agrandir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90BE3-78CE-4121-620C-CF2AC2B687E6}"/>
              </a:ext>
            </a:extLst>
          </p:cNvPr>
          <p:cNvSpPr txBox="1"/>
          <p:nvPr/>
        </p:nvSpPr>
        <p:spPr>
          <a:xfrm>
            <a:off x="6781800" y="342900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tencil" panose="040409050D0802020404" pitchFamily="82" charset="0"/>
              </a:rPr>
              <a:t>Kesimpulan 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ECC86-CA5B-088E-8196-9125E12ED394}"/>
              </a:ext>
            </a:extLst>
          </p:cNvPr>
          <p:cNvSpPr txBox="1"/>
          <p:nvPr/>
        </p:nvSpPr>
        <p:spPr>
          <a:xfrm>
            <a:off x="6553200" y="4610100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Stencil" panose="040409050D0802020404" pitchFamily="82" charset="0"/>
              </a:rPr>
              <a:t>rekomendasi</a:t>
            </a:r>
            <a:r>
              <a:rPr lang="en-US" sz="4000" dirty="0">
                <a:solidFill>
                  <a:schemeClr val="bg1"/>
                </a:solidFill>
                <a:latin typeface="Stencil" panose="040409050D0802020404" pitchFamily="82" charset="0"/>
              </a:rPr>
              <a:t> 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6870E-E1A6-04D5-BE1A-DA78924BF8FA}"/>
              </a:ext>
            </a:extLst>
          </p:cNvPr>
          <p:cNvSpPr txBox="1"/>
          <p:nvPr/>
        </p:nvSpPr>
        <p:spPr>
          <a:xfrm>
            <a:off x="3733800" y="5224451"/>
            <a:ext cx="1203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Pada Diagram Region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grafik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1, 2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terlihat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penjualan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rendah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 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yaitu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“milk”, “grocery”.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Berbeda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dengan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dengan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“Frozen” dan “Detergents”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penjulan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di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kedua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segmentasi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tersebut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bisa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dibilang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sudah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tinggi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namun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untuk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keseluruhan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kurang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merata</a:t>
            </a:r>
            <a:r>
              <a:rPr lang="en-US" sz="60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198</Words>
  <Application>Microsoft Office PowerPoint</Application>
  <PresentationFormat>Custom</PresentationFormat>
  <Paragraphs>16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Agrandir Bold</vt:lpstr>
      <vt:lpstr>Abadi</vt:lpstr>
      <vt:lpstr>Aldhabi</vt:lpstr>
      <vt:lpstr>Amasis MT Pro Black</vt:lpstr>
      <vt:lpstr>Stencil</vt:lpstr>
      <vt:lpstr>Calibri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Hitam dan Putih Kertas Robek Presentasi Tugas Kelompok</dc:title>
  <dc:creator>Fauzan</dc:creator>
  <cp:lastModifiedBy>MUHAMMAD FAUZAN SAPUTRA</cp:lastModifiedBy>
  <cp:revision>3</cp:revision>
  <dcterms:created xsi:type="dcterms:W3CDTF">2006-08-16T00:00:00Z</dcterms:created>
  <dcterms:modified xsi:type="dcterms:W3CDTF">2024-12-20T08:23:29Z</dcterms:modified>
  <dc:identifier>DAGZu_1_xF4</dc:identifier>
</cp:coreProperties>
</file>